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
  </p:notesMasterIdLst>
  <p:sldIdLst>
    <p:sldId id="570"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eseler, Kelsey D" initials="FKD" lastIdx="12" clrIdx="0"/>
  <p:cmAuthor id="2" name="Forrest Pommier" initials="FP" lastIdx="7" clrIdx="1"/>
  <p:cmAuthor id="3" name="Jacobs, Timothy J" initials="JTJ"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9933FF"/>
    <a:srgbClr val="FF3300"/>
    <a:srgbClr val="42424C"/>
    <a:srgbClr val="332C2C"/>
    <a:srgbClr val="FC7474"/>
    <a:srgbClr val="FB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818BA-0292-5793-505D-EAE7AC9E2A7B}" v="155" dt="2024-12-11T16:14:29.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9" autoAdjust="0"/>
    <p:restoredTop sz="95064" autoAdjust="0"/>
  </p:normalViewPr>
  <p:slideViewPr>
    <p:cSldViewPr snapToGrid="0">
      <p:cViewPr varScale="1">
        <p:scale>
          <a:sx n="63" d="100"/>
          <a:sy n="63" d="100"/>
        </p:scale>
        <p:origin x="708" y="44"/>
      </p:cViewPr>
      <p:guideLst>
        <p:guide orient="horz" pos="2160"/>
        <p:guide pos="3840"/>
      </p:guideLst>
    </p:cSldViewPr>
  </p:slideViewPr>
  <p:outlineViewPr>
    <p:cViewPr>
      <p:scale>
        <a:sx n="33" d="100"/>
        <a:sy n="33" d="100"/>
      </p:scale>
      <p:origin x="0" y="319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CA3E3-1CB4-4F3C-B9FE-C04AD58A0C91}" type="datetimeFigureOut">
              <a:rPr lang="en-US" smtClean="0"/>
              <a:pPr/>
              <a:t>12/11/2024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2B1B92-E644-4F9C-B47B-81C6A7E39162}" type="slidenum">
              <a:rPr lang="en-US" smtClean="0"/>
              <a:pPr/>
              <a:t>‹#›</a:t>
            </a:fld>
            <a:endParaRPr lang="en-US"/>
          </a:p>
        </p:txBody>
      </p:sp>
    </p:spTree>
    <p:extLst>
      <p:ext uri="{BB962C8B-B14F-4D97-AF65-F5344CB8AC3E}">
        <p14:creationId xmlns:p14="http://schemas.microsoft.com/office/powerpoint/2010/main" val="16770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81" y="2130430"/>
            <a:ext cx="5984823"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65605" y="3886200"/>
            <a:ext cx="7111999" cy="1752600"/>
          </a:xfrm>
        </p:spPr>
        <p:txBody>
          <a:bodyPr>
            <a:normAutofit/>
          </a:bodyPr>
          <a:lstStyle>
            <a:lvl1pPr marL="0" indent="0" algn="r">
              <a:buNone/>
              <a:defRPr sz="2800">
                <a:solidFill>
                  <a:srgbClr val="FFFFFF"/>
                </a:solidFill>
              </a:defRPr>
            </a:lvl1pPr>
            <a:lvl2pPr marL="457228" indent="0" algn="ctr">
              <a:buNone/>
              <a:defRPr>
                <a:solidFill>
                  <a:schemeClr val="tx1">
                    <a:tint val="75000"/>
                  </a:schemeClr>
                </a:solidFill>
              </a:defRPr>
            </a:lvl2pPr>
            <a:lvl3pPr marL="914456" indent="0" algn="ctr">
              <a:buNone/>
              <a:defRPr>
                <a:solidFill>
                  <a:schemeClr val="tx1">
                    <a:tint val="75000"/>
                  </a:schemeClr>
                </a:solidFill>
              </a:defRPr>
            </a:lvl3pPr>
            <a:lvl4pPr marL="1371686" indent="0" algn="ctr">
              <a:buNone/>
              <a:defRPr>
                <a:solidFill>
                  <a:schemeClr val="tx1">
                    <a:tint val="75000"/>
                  </a:schemeClr>
                </a:solidFill>
              </a:defRPr>
            </a:lvl4pPr>
            <a:lvl5pPr marL="1828914" indent="0" algn="ctr">
              <a:buNone/>
              <a:defRPr>
                <a:solidFill>
                  <a:schemeClr val="tx1">
                    <a:tint val="75000"/>
                  </a:schemeClr>
                </a:solidFill>
              </a:defRPr>
            </a:lvl5pPr>
            <a:lvl6pPr marL="2286143" indent="0" algn="ctr">
              <a:buNone/>
              <a:defRPr>
                <a:solidFill>
                  <a:schemeClr val="tx1">
                    <a:tint val="75000"/>
                  </a:schemeClr>
                </a:solidFill>
              </a:defRPr>
            </a:lvl6pPr>
            <a:lvl7pPr marL="2743371" indent="0" algn="ctr">
              <a:buNone/>
              <a:defRPr>
                <a:solidFill>
                  <a:schemeClr val="tx1">
                    <a:tint val="75000"/>
                  </a:schemeClr>
                </a:solidFill>
              </a:defRPr>
            </a:lvl7pPr>
            <a:lvl8pPr marL="3200600" indent="0" algn="ctr">
              <a:buNone/>
              <a:defRPr>
                <a:solidFill>
                  <a:schemeClr val="tx1">
                    <a:tint val="75000"/>
                  </a:schemeClr>
                </a:solidFill>
              </a:defRPr>
            </a:lvl8pPr>
            <a:lvl9pPr marL="365782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solidFill>
                  <a:prstClr val="black">
                    <a:tint val="75000"/>
                  </a:prstClr>
                </a:solidFill>
              </a:rPr>
              <a:pPr/>
              <a:t>12/11/2024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0256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1816586" y="127030"/>
            <a:ext cx="6733690" cy="661014"/>
          </a:xfr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defRPr lang="en-US" sz="2800">
                <a:solidFill>
                  <a:schemeClr val="tx1"/>
                </a:solidFill>
                <a:effectLst>
                  <a:outerShdw blurRad="38100" dist="38100" dir="2700000" algn="tl">
                    <a:srgbClr val="000000">
                      <a:alpha val="43137"/>
                    </a:srgbClr>
                  </a:outerShdw>
                </a:effectLst>
                <a:latin typeface="+mn-lt"/>
                <a:ea typeface="+mn-ea"/>
                <a:cs typeface="+mn-cs"/>
              </a:defRPr>
            </a:lvl1pPr>
          </a:lstStyle>
          <a:p>
            <a:pPr marL="0" lvl="0"/>
            <a:r>
              <a:rPr lang="en-US" dirty="0"/>
              <a:t>Click to edit Master title style</a:t>
            </a:r>
          </a:p>
        </p:txBody>
      </p:sp>
      <p:pic>
        <p:nvPicPr>
          <p:cNvPr id="17" name="Picture 16" descr="A picture containing graphical user interface, website&#10;&#10;Description automatically generated">
            <a:extLst>
              <a:ext uri="{FF2B5EF4-FFF2-40B4-BE49-F238E27FC236}">
                <a16:creationId xmlns:a16="http://schemas.microsoft.com/office/drawing/2014/main" id="{8A72BFCA-85AC-4D41-BA1F-3601C13E0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337" y="-7028"/>
            <a:ext cx="1651126" cy="1100751"/>
          </a:xfrm>
          <a:prstGeom prst="rect">
            <a:avLst/>
          </a:prstGeom>
        </p:spPr>
      </p:pic>
      <p:sp>
        <p:nvSpPr>
          <p:cNvPr id="24" name="TextBox 23">
            <a:extLst>
              <a:ext uri="{FF2B5EF4-FFF2-40B4-BE49-F238E27FC236}">
                <a16:creationId xmlns:a16="http://schemas.microsoft.com/office/drawing/2014/main" id="{BA5CA795-3174-406B-BB5A-0454D37DFCBD}"/>
              </a:ext>
            </a:extLst>
          </p:cNvPr>
          <p:cNvSpPr txBox="1"/>
          <p:nvPr userDrawn="1"/>
        </p:nvSpPr>
        <p:spPr>
          <a:xfrm>
            <a:off x="0" y="6457890"/>
            <a:ext cx="12191999" cy="369332"/>
          </a:xfrm>
          <a:prstGeom prst="rect">
            <a:avLst/>
          </a:prstGeom>
          <a:noFill/>
        </p:spPr>
        <p:txBody>
          <a:bodyPr wrap="square">
            <a:spAutoFit/>
          </a:bodyPr>
          <a:lstStyle/>
          <a:p>
            <a:pPr algn="ctr"/>
            <a:r>
              <a:rPr lang="en-US" sz="1800" b="1" spc="300" baseline="0" dirty="0">
                <a:solidFill>
                  <a:srgbClr val="5D2467"/>
                </a:solidFill>
                <a:latin typeface="Imprint MT Shadow" panose="04020605060303030202" pitchFamily="82" charset="0"/>
                <a:cs typeface="Arial" panose="020B0604020202020204" pitchFamily="34" charset="0"/>
              </a:rPr>
              <a:t>D</a:t>
            </a:r>
            <a:r>
              <a:rPr lang="en-US" sz="1400" spc="300" baseline="0" dirty="0">
                <a:latin typeface="Imprint MT Shadow" panose="04020605060303030202" pitchFamily="82" charset="0"/>
                <a:cs typeface="Arial" panose="020B0604020202020204" pitchFamily="34" charset="0"/>
              </a:rPr>
              <a:t>LD </a:t>
            </a:r>
            <a:r>
              <a:rPr lang="en-US" sz="1800" b="1" spc="300" baseline="0" dirty="0">
                <a:solidFill>
                  <a:srgbClr val="5D2467"/>
                </a:solidFill>
                <a:latin typeface="Imprint MT Shadow" panose="04020605060303030202" pitchFamily="82" charset="0"/>
                <a:cs typeface="Arial" panose="020B0604020202020204" pitchFamily="34" charset="0"/>
              </a:rPr>
              <a:t>P</a:t>
            </a:r>
            <a:r>
              <a:rPr lang="en-US" sz="1400" spc="300" baseline="0" dirty="0">
                <a:latin typeface="Imprint MT Shadow" panose="04020605060303030202" pitchFamily="82" charset="0"/>
                <a:cs typeface="Arial" panose="020B0604020202020204" pitchFamily="34" charset="0"/>
              </a:rPr>
              <a:t>ROJECT </a:t>
            </a:r>
            <a:r>
              <a:rPr lang="en-US" sz="1800" b="1" spc="300" baseline="0" dirty="0">
                <a:solidFill>
                  <a:srgbClr val="5D2467"/>
                </a:solidFill>
                <a:latin typeface="Imprint MT Shadow" panose="04020605060303030202" pitchFamily="82" charset="0"/>
                <a:cs typeface="Arial" panose="020B0604020202020204" pitchFamily="34" charset="0"/>
              </a:rPr>
              <a:t>E</a:t>
            </a:r>
            <a:r>
              <a:rPr lang="en-US" sz="1400" spc="300" baseline="0" dirty="0">
                <a:latin typeface="Imprint MT Shadow" panose="04020605060303030202" pitchFamily="82" charset="0"/>
                <a:cs typeface="Arial" panose="020B0604020202020204" pitchFamily="34" charset="0"/>
              </a:rPr>
              <a:t>XHIBITION AND </a:t>
            </a:r>
            <a:r>
              <a:rPr lang="en-US" sz="1800" b="1" spc="300" baseline="0" dirty="0">
                <a:solidFill>
                  <a:srgbClr val="5D2467"/>
                </a:solidFill>
                <a:latin typeface="Imprint MT Shadow" panose="04020605060303030202" pitchFamily="82" charset="0"/>
                <a:cs typeface="Arial" panose="020B0604020202020204" pitchFamily="34" charset="0"/>
              </a:rPr>
              <a:t>C</a:t>
            </a:r>
            <a:r>
              <a:rPr lang="en-US" sz="1400" spc="300" baseline="0" dirty="0">
                <a:latin typeface="Imprint MT Shadow" panose="04020605060303030202" pitchFamily="82" charset="0"/>
                <a:cs typeface="Arial" panose="020B0604020202020204" pitchFamily="34" charset="0"/>
              </a:rPr>
              <a:t>OMPETITION </a:t>
            </a:r>
            <a:r>
              <a:rPr lang="en-US" sz="1800" b="1" spc="300" baseline="0" dirty="0">
                <a:solidFill>
                  <a:srgbClr val="5D2467"/>
                </a:solidFill>
                <a:latin typeface="Imprint MT Shadow" panose="04020605060303030202" pitchFamily="82" charset="0"/>
                <a:cs typeface="Arial" panose="020B0604020202020204" pitchFamily="34" charset="0"/>
              </a:rPr>
              <a:t>( DPEC ) </a:t>
            </a:r>
            <a:r>
              <a:rPr lang="en-US" sz="1800" spc="300" baseline="0" dirty="0">
                <a:solidFill>
                  <a:srgbClr val="5D2467"/>
                </a:solidFill>
                <a:latin typeface="Imprint MT Shadow" panose="04020605060303030202" pitchFamily="82" charset="0"/>
                <a:cs typeface="Arial" panose="020B0604020202020204" pitchFamily="34" charset="0"/>
              </a:rPr>
              <a:t>2022</a:t>
            </a:r>
            <a:endParaRPr lang="en-US" sz="1400" spc="300" baseline="0" dirty="0">
              <a:solidFill>
                <a:srgbClr val="5D2467"/>
              </a:solidFill>
              <a:latin typeface="Imprint MT Shadow" panose="04020605060303030202" pitchFamily="82" charset="0"/>
              <a:cs typeface="Arial" panose="020B0604020202020204" pitchFamily="34" charset="0"/>
            </a:endParaRPr>
          </a:p>
        </p:txBody>
      </p:sp>
      <p:pic>
        <p:nvPicPr>
          <p:cNvPr id="26" name="Picture 25">
            <a:extLst>
              <a:ext uri="{FF2B5EF4-FFF2-40B4-BE49-F238E27FC236}">
                <a16:creationId xmlns:a16="http://schemas.microsoft.com/office/drawing/2014/main" id="{C6501D82-CE7F-4FC1-9F9F-B811CBBBB2E2}"/>
              </a:ext>
            </a:extLst>
          </p:cNvPr>
          <p:cNvPicPr>
            <a:picLocks noChangeAspect="1"/>
          </p:cNvPicPr>
          <p:nvPr userDrawn="1"/>
        </p:nvPicPr>
        <p:blipFill rotWithShape="1">
          <a:blip r:embed="rId3"/>
          <a:srcRect l="5612" t="11788" r="5886" b="22794"/>
          <a:stretch/>
        </p:blipFill>
        <p:spPr>
          <a:xfrm>
            <a:off x="9704322" y="36171"/>
            <a:ext cx="2411626" cy="924980"/>
          </a:xfrm>
          <a:prstGeom prst="rect">
            <a:avLst/>
          </a:prstGeom>
        </p:spPr>
      </p:pic>
    </p:spTree>
    <p:extLst>
      <p:ext uri="{BB962C8B-B14F-4D97-AF65-F5344CB8AC3E}">
        <p14:creationId xmlns:p14="http://schemas.microsoft.com/office/powerpoint/2010/main" val="28385831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900649"/>
            <a:ext cx="10972800" cy="1143000"/>
          </a:xfr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defRPr lang="en-US" sz="2800">
                <a:effectLst>
                  <a:outerShdw blurRad="38100" dist="38100" dir="2700000" algn="tl">
                    <a:srgbClr val="000000">
                      <a:alpha val="43137"/>
                    </a:srgbClr>
                  </a:outerShdw>
                </a:effectLst>
                <a:latin typeface="+mn-lt"/>
                <a:ea typeface="+mn-ea"/>
                <a:cs typeface="+mn-cs"/>
              </a:defRPr>
            </a:lvl1pPr>
          </a:lstStyle>
          <a:p>
            <a:pPr marL="0" lvl="0"/>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solidFill>
                  <a:prstClr val="black">
                    <a:tint val="75000"/>
                  </a:prstClr>
                </a:solidFill>
              </a:rPr>
              <a:pPr/>
              <a:t>12/11/2024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pic>
        <p:nvPicPr>
          <p:cNvPr id="6" name="Picture 5"/>
          <p:cNvPicPr>
            <a:picLocks noChangeAspect="1"/>
          </p:cNvPicPr>
          <p:nvPr userDrawn="1"/>
        </p:nvPicPr>
        <p:blipFill>
          <a:blip r:embed="rId2" cstate="print">
            <a:lum/>
            <a:extLst>
              <a:ext uri="{28A0092B-C50C-407E-A947-70E740481C1C}">
                <a14:useLocalDpi xmlns:a14="http://schemas.microsoft.com/office/drawing/2010/main" val="0"/>
              </a:ext>
            </a:extLst>
          </a:blip>
          <a:stretch>
            <a:fillRect/>
          </a:stretch>
        </p:blipFill>
        <p:spPr>
          <a:xfrm>
            <a:off x="8517735" y="182145"/>
            <a:ext cx="3636166" cy="641513"/>
          </a:xfrm>
          <a:prstGeom prst="rect">
            <a:avLst/>
          </a:prstGeom>
        </p:spPr>
      </p:pic>
      <p:pic>
        <p:nvPicPr>
          <p:cNvPr id="8" name="Picture 2" descr="http://www.hydrocarbonprocessing.com/media/4482/baker-hughes-ge-logo.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09464" y="26615"/>
            <a:ext cx="2206196" cy="95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714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marL="91446" lvl="0" indent="-91446"/>
            <a:r>
              <a:rPr lang="en-US"/>
              <a:t>Click to edit Master text styles</a:t>
            </a:r>
          </a:p>
          <a:p>
            <a:pPr marL="228615" lvl="1" indent="-91446"/>
            <a:r>
              <a:rPr lang="en-US"/>
              <a:t>Second level</a:t>
            </a:r>
          </a:p>
          <a:p>
            <a:pPr marL="365782" lvl="2" indent="-91446"/>
            <a:r>
              <a:rPr lang="en-US"/>
              <a:t>Third level</a:t>
            </a:r>
          </a:p>
          <a:p>
            <a:pPr marL="502952" lvl="3" indent="-91446"/>
            <a:r>
              <a:rPr lang="en-US"/>
              <a:t>Fourth level</a:t>
            </a:r>
          </a:p>
          <a:p>
            <a:pPr marL="640120" lvl="4" indent="-91446"/>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7181039F-CB0C-E14D-A7EF-3BACE2CEF4EA}" type="datetimeFigureOut">
              <a:rPr lang="en-US" smtClean="0">
                <a:solidFill>
                  <a:prstClr val="black">
                    <a:tint val="75000"/>
                  </a:prstClr>
                </a:solidFill>
              </a:rPr>
              <a:pPr defTabSz="457200"/>
              <a:t>12/11/2024</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94265A6-8BBF-864B-863C-9248948DDB5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8985897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457228" rtl="0" eaLnBrk="1" latinLnBrk="0" hangingPunct="1">
        <a:spcBef>
          <a:spcPct val="0"/>
        </a:spcBef>
        <a:buNone/>
        <a:defRPr sz="4400" kern="1200">
          <a:solidFill>
            <a:schemeClr val="tx1"/>
          </a:solidFill>
          <a:latin typeface="+mj-lt"/>
          <a:ea typeface="+mj-ea"/>
          <a:cs typeface="+mj-cs"/>
        </a:defRPr>
      </a:lvl1pPr>
    </p:titleStyle>
    <p:bodyStyle>
      <a:lvl1pPr marL="342921" indent="-342921" algn="l" defTabSz="457228" rtl="0" eaLnBrk="1" latinLnBrk="0" hangingPunct="1">
        <a:spcBef>
          <a:spcPct val="20000"/>
        </a:spcBef>
        <a:buFont typeface="Arial"/>
        <a:buChar char="•"/>
        <a:defRPr lang="en-US" sz="1401" kern="1200" smtClean="0">
          <a:solidFill>
            <a:schemeClr val="tx1"/>
          </a:solidFill>
          <a:latin typeface="+mn-lt"/>
          <a:ea typeface="+mn-ea"/>
          <a:cs typeface="+mn-cs"/>
        </a:defRPr>
      </a:lvl1pPr>
      <a:lvl2pPr marL="742996" indent="-285768" algn="l" defTabSz="457228" rtl="0" eaLnBrk="1" latinLnBrk="0" hangingPunct="1">
        <a:spcBef>
          <a:spcPct val="20000"/>
        </a:spcBef>
        <a:buFont typeface="Arial"/>
        <a:buChar char="–"/>
        <a:defRPr lang="en-US" sz="1200" kern="1200" smtClean="0">
          <a:solidFill>
            <a:schemeClr val="tx1"/>
          </a:solidFill>
          <a:latin typeface="+mn-lt"/>
          <a:ea typeface="+mn-ea"/>
          <a:cs typeface="+mn-cs"/>
        </a:defRPr>
      </a:lvl2pPr>
      <a:lvl3pPr marL="1143071" indent="-228615" algn="l" defTabSz="457228" rtl="0" eaLnBrk="1" latinLnBrk="0" hangingPunct="1">
        <a:spcBef>
          <a:spcPct val="20000"/>
        </a:spcBef>
        <a:buFont typeface="Arial"/>
        <a:buChar char="•"/>
        <a:defRPr lang="en-US" sz="1100" kern="1200" smtClean="0">
          <a:solidFill>
            <a:schemeClr val="tx1"/>
          </a:solidFill>
          <a:latin typeface="+mn-lt"/>
          <a:ea typeface="+mn-ea"/>
          <a:cs typeface="+mn-cs"/>
        </a:defRPr>
      </a:lvl3pPr>
      <a:lvl4pPr marL="1600300" indent="-228615" algn="l" defTabSz="457228" rtl="0" eaLnBrk="1" latinLnBrk="0" hangingPunct="1">
        <a:spcBef>
          <a:spcPct val="20000"/>
        </a:spcBef>
        <a:buFont typeface="Arial"/>
        <a:buChar char="–"/>
        <a:defRPr lang="en-US" sz="1050" kern="1200" smtClean="0">
          <a:solidFill>
            <a:schemeClr val="tx1"/>
          </a:solidFill>
          <a:latin typeface="+mn-lt"/>
          <a:ea typeface="+mn-ea"/>
          <a:cs typeface="+mn-cs"/>
        </a:defRPr>
      </a:lvl4pPr>
      <a:lvl5pPr marL="2057529" indent="-228615"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28" rtl="0" eaLnBrk="1" latinLnBrk="0" hangingPunct="1">
        <a:defRPr sz="1801" kern="1200">
          <a:solidFill>
            <a:schemeClr val="tx1"/>
          </a:solidFill>
          <a:latin typeface="+mn-lt"/>
          <a:ea typeface="+mn-ea"/>
          <a:cs typeface="+mn-cs"/>
        </a:defRPr>
      </a:lvl1pPr>
      <a:lvl2pPr marL="457228" algn="l" defTabSz="457228" rtl="0" eaLnBrk="1" latinLnBrk="0" hangingPunct="1">
        <a:defRPr sz="1801" kern="1200">
          <a:solidFill>
            <a:schemeClr val="tx1"/>
          </a:solidFill>
          <a:latin typeface="+mn-lt"/>
          <a:ea typeface="+mn-ea"/>
          <a:cs typeface="+mn-cs"/>
        </a:defRPr>
      </a:lvl2pPr>
      <a:lvl3pPr marL="914456" algn="l" defTabSz="457228" rtl="0" eaLnBrk="1" latinLnBrk="0" hangingPunct="1">
        <a:defRPr sz="1801" kern="1200">
          <a:solidFill>
            <a:schemeClr val="tx1"/>
          </a:solidFill>
          <a:latin typeface="+mn-lt"/>
          <a:ea typeface="+mn-ea"/>
          <a:cs typeface="+mn-cs"/>
        </a:defRPr>
      </a:lvl3pPr>
      <a:lvl4pPr marL="1371686" algn="l" defTabSz="457228" rtl="0" eaLnBrk="1" latinLnBrk="0" hangingPunct="1">
        <a:defRPr sz="1801" kern="1200">
          <a:solidFill>
            <a:schemeClr val="tx1"/>
          </a:solidFill>
          <a:latin typeface="+mn-lt"/>
          <a:ea typeface="+mn-ea"/>
          <a:cs typeface="+mn-cs"/>
        </a:defRPr>
      </a:lvl4pPr>
      <a:lvl5pPr marL="1828914" algn="l" defTabSz="457228" rtl="0" eaLnBrk="1" latinLnBrk="0" hangingPunct="1">
        <a:defRPr sz="1801" kern="1200">
          <a:solidFill>
            <a:schemeClr val="tx1"/>
          </a:solidFill>
          <a:latin typeface="+mn-lt"/>
          <a:ea typeface="+mn-ea"/>
          <a:cs typeface="+mn-cs"/>
        </a:defRPr>
      </a:lvl5pPr>
      <a:lvl6pPr marL="2286143" algn="l" defTabSz="457228" rtl="0" eaLnBrk="1" latinLnBrk="0" hangingPunct="1">
        <a:defRPr sz="1801" kern="1200">
          <a:solidFill>
            <a:schemeClr val="tx1"/>
          </a:solidFill>
          <a:latin typeface="+mn-lt"/>
          <a:ea typeface="+mn-ea"/>
          <a:cs typeface="+mn-cs"/>
        </a:defRPr>
      </a:lvl6pPr>
      <a:lvl7pPr marL="2743371" algn="l" defTabSz="457228" rtl="0" eaLnBrk="1" latinLnBrk="0" hangingPunct="1">
        <a:defRPr sz="1801" kern="1200">
          <a:solidFill>
            <a:schemeClr val="tx1"/>
          </a:solidFill>
          <a:latin typeface="+mn-lt"/>
          <a:ea typeface="+mn-ea"/>
          <a:cs typeface="+mn-cs"/>
        </a:defRPr>
      </a:lvl7pPr>
      <a:lvl8pPr marL="3200600" algn="l" defTabSz="457228" rtl="0" eaLnBrk="1" latinLnBrk="0" hangingPunct="1">
        <a:defRPr sz="1801" kern="1200">
          <a:solidFill>
            <a:schemeClr val="tx1"/>
          </a:solidFill>
          <a:latin typeface="+mn-lt"/>
          <a:ea typeface="+mn-ea"/>
          <a:cs typeface="+mn-cs"/>
        </a:defRPr>
      </a:lvl8pPr>
      <a:lvl9pPr marL="3657828" algn="l" defTabSz="45722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2D4E96-8D29-457E-949E-9EF1839D9EB6}"/>
              </a:ext>
            </a:extLst>
          </p:cNvPr>
          <p:cNvSpPr/>
          <p:nvPr/>
        </p:nvSpPr>
        <p:spPr>
          <a:xfrm>
            <a:off x="8473937" y="4277658"/>
            <a:ext cx="3570897" cy="2170575"/>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26" name="Rectangle 25">
            <a:extLst>
              <a:ext uri="{FF2B5EF4-FFF2-40B4-BE49-F238E27FC236}">
                <a16:creationId xmlns:a16="http://schemas.microsoft.com/office/drawing/2014/main" id="{E6987556-F37F-4245-9880-95230D820A60}"/>
              </a:ext>
            </a:extLst>
          </p:cNvPr>
          <p:cNvSpPr/>
          <p:nvPr/>
        </p:nvSpPr>
        <p:spPr>
          <a:xfrm>
            <a:off x="165460" y="1005766"/>
            <a:ext cx="3857200" cy="2423234"/>
          </a:xfrm>
          <a:prstGeom prst="rect">
            <a:avLst/>
          </a:prstGeom>
          <a:solidFill>
            <a:schemeClr val="bg1"/>
          </a:solidFill>
          <a:ln w="1905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dirty="0">
              <a:solidFill>
                <a:prstClr val="white"/>
              </a:solidFill>
            </a:endParaRPr>
          </a:p>
        </p:txBody>
      </p:sp>
      <p:sp>
        <p:nvSpPr>
          <p:cNvPr id="27" name="Rectangle 26">
            <a:extLst>
              <a:ext uri="{FF2B5EF4-FFF2-40B4-BE49-F238E27FC236}">
                <a16:creationId xmlns:a16="http://schemas.microsoft.com/office/drawing/2014/main" id="{B1A40357-DDCC-4714-B465-4066B949D063}"/>
              </a:ext>
            </a:extLst>
          </p:cNvPr>
          <p:cNvSpPr/>
          <p:nvPr/>
        </p:nvSpPr>
        <p:spPr>
          <a:xfrm>
            <a:off x="4151083" y="1019487"/>
            <a:ext cx="4169687" cy="2448879"/>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28" name="Rectangle 27">
            <a:extLst>
              <a:ext uri="{FF2B5EF4-FFF2-40B4-BE49-F238E27FC236}">
                <a16:creationId xmlns:a16="http://schemas.microsoft.com/office/drawing/2014/main" id="{822D276F-3CF1-43A4-9D06-CD95F6D170D0}"/>
              </a:ext>
            </a:extLst>
          </p:cNvPr>
          <p:cNvSpPr/>
          <p:nvPr/>
        </p:nvSpPr>
        <p:spPr>
          <a:xfrm>
            <a:off x="165460" y="3575180"/>
            <a:ext cx="3869511" cy="2873053"/>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dirty="0">
              <a:solidFill>
                <a:prstClr val="white"/>
              </a:solidFill>
            </a:endParaRPr>
          </a:p>
        </p:txBody>
      </p:sp>
      <p:sp>
        <p:nvSpPr>
          <p:cNvPr id="8" name="Title 7"/>
          <p:cNvSpPr>
            <a:spLocks noGrp="1"/>
          </p:cNvSpPr>
          <p:nvPr>
            <p:ph type="title"/>
          </p:nvPr>
        </p:nvSpPr>
        <p:spPr>
          <a:xfrm>
            <a:off x="1965308" y="60277"/>
            <a:ext cx="7533021" cy="854184"/>
          </a:xfrm>
          <a:prstGeom prst="snip2DiagRect">
            <a:avLst/>
          </a:prstGeom>
          <a:noFill/>
          <a:ln w="38100">
            <a:solidFill>
              <a:srgbClr val="7030A0"/>
            </a:solidFill>
          </a:ln>
          <a:effectLst>
            <a:outerShdw blurRad="50800" dist="38100" dir="8100000" algn="tr" rotWithShape="0">
              <a:prstClr val="black">
                <a:alpha val="40000"/>
              </a:prstClr>
            </a:outerShdw>
          </a:effectLst>
        </p:spPr>
        <p:txBody>
          <a:bodyPr bIns="182880">
            <a:noAutofit/>
          </a:bodyPr>
          <a:lstStyle/>
          <a:p>
            <a:pPr>
              <a:lnSpc>
                <a:spcPct val="150000"/>
              </a:lnSpc>
            </a:pPr>
            <a:r>
              <a:rPr lang="en-US" dirty="0"/>
              <a:t>FROGGER NAME</a:t>
            </a:r>
            <a:br>
              <a:rPr lang="en-US" sz="2000" dirty="0"/>
            </a:br>
            <a:r>
              <a:rPr lang="en-US" sz="1200" dirty="0"/>
              <a:t>Jibran Sajjid , Ahmed Asif , Huzefa Soni , Fowzi Ali</a:t>
            </a:r>
          </a:p>
        </p:txBody>
      </p:sp>
      <p:sp>
        <p:nvSpPr>
          <p:cNvPr id="11" name="Text Placeholder 1"/>
          <p:cNvSpPr txBox="1">
            <a:spLocks/>
          </p:cNvSpPr>
          <p:nvPr/>
        </p:nvSpPr>
        <p:spPr>
          <a:xfrm>
            <a:off x="159654" y="1062232"/>
            <a:ext cx="3825057" cy="2240329"/>
          </a:xfrm>
          <a:prstGeom prst="rect">
            <a:avLst/>
          </a:prstGeom>
          <a:noFill/>
        </p:spPr>
        <p:txBody>
          <a:bodyPr vert="horz" lIns="91440" tIns="45720" rIns="91440" bIns="45720" rtlCol="0" anchor="t">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prstClr val="black"/>
                </a:solidFill>
                <a:ea typeface="+mn-lt"/>
                <a:cs typeface="+mn-lt"/>
              </a:rPr>
              <a:t>Introduction</a:t>
            </a:r>
            <a:endParaRPr lang="en-US"/>
          </a:p>
          <a:p>
            <a:pPr marL="0" indent="0" algn="just">
              <a:buNone/>
            </a:pPr>
            <a:r>
              <a:rPr lang="en-US" sz="1200" dirty="0">
                <a:solidFill>
                  <a:prstClr val="black"/>
                </a:solidFill>
                <a:ea typeface="+mn-lt"/>
                <a:cs typeface="+mn-lt"/>
              </a:rPr>
              <a:t>This project implements a Frogger game on the </a:t>
            </a:r>
            <a:r>
              <a:rPr lang="en-US" sz="1200" dirty="0" err="1">
                <a:solidFill>
                  <a:prstClr val="black"/>
                </a:solidFill>
                <a:ea typeface="+mn-lt"/>
                <a:cs typeface="+mn-lt"/>
              </a:rPr>
              <a:t>Basys</a:t>
            </a:r>
            <a:r>
              <a:rPr lang="en-US" sz="1200" dirty="0">
                <a:solidFill>
                  <a:prstClr val="black"/>
                </a:solidFill>
                <a:ea typeface="+mn-lt"/>
                <a:cs typeface="+mn-lt"/>
              </a:rPr>
              <a:t> 3 FPGA board using a Mealy finite state machine (FSM). The game is controlled through the input pins of the board, allowing the user to navigate the frog across the map and avoid obstacles. The objective is to move the frog from the bottom of the screen to the top, while avoiding various moving and stationary obstacles. To win, the player must reach the top of the screen without colliding with any of the obstacles.</a:t>
            </a:r>
            <a:endParaRPr lang="en-US" dirty="0">
              <a:solidFill>
                <a:prstClr val="black"/>
              </a:solidFill>
            </a:endParaRPr>
          </a:p>
          <a:p>
            <a:pPr marL="91440" indent="-91440" algn="just">
              <a:buFontTx/>
              <a:buChar char="-"/>
            </a:pPr>
            <a:endParaRPr lang="en-US" sz="1200" dirty="0">
              <a:solidFill>
                <a:prstClr val="black"/>
              </a:solidFill>
              <a:ea typeface="+mn-lt"/>
              <a:cs typeface="+mn-lt"/>
            </a:endParaRPr>
          </a:p>
          <a:p>
            <a:pPr marL="0" indent="0">
              <a:buNone/>
            </a:pPr>
            <a:endParaRPr lang="en-US" sz="1200" dirty="0">
              <a:solidFill>
                <a:prstClr val="black"/>
              </a:solidFill>
              <a:cs typeface="Arial"/>
            </a:endParaRPr>
          </a:p>
        </p:txBody>
      </p:sp>
      <p:sp>
        <p:nvSpPr>
          <p:cNvPr id="33" name="Rectangle 32">
            <a:extLst>
              <a:ext uri="{FF2B5EF4-FFF2-40B4-BE49-F238E27FC236}">
                <a16:creationId xmlns:a16="http://schemas.microsoft.com/office/drawing/2014/main" id="{8C20F0A2-F128-4473-BB8F-682D9BEA0C93}"/>
              </a:ext>
            </a:extLst>
          </p:cNvPr>
          <p:cNvSpPr/>
          <p:nvPr/>
        </p:nvSpPr>
        <p:spPr>
          <a:xfrm>
            <a:off x="4177263" y="3575180"/>
            <a:ext cx="4154382" cy="2873053"/>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13" name="Rectangle 12">
            <a:extLst>
              <a:ext uri="{FF2B5EF4-FFF2-40B4-BE49-F238E27FC236}">
                <a16:creationId xmlns:a16="http://schemas.microsoft.com/office/drawing/2014/main" id="{CCA807E3-2383-45F8-B0C8-1DF9728286E8}"/>
              </a:ext>
            </a:extLst>
          </p:cNvPr>
          <p:cNvSpPr/>
          <p:nvPr/>
        </p:nvSpPr>
        <p:spPr>
          <a:xfrm>
            <a:off x="8455643" y="1002125"/>
            <a:ext cx="3570897" cy="3181255"/>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pic>
        <p:nvPicPr>
          <p:cNvPr id="4" name="Picture 3" descr="A screen with squares on it&#10;&#10;Description automatically generated">
            <a:extLst>
              <a:ext uri="{FF2B5EF4-FFF2-40B4-BE49-F238E27FC236}">
                <a16:creationId xmlns:a16="http://schemas.microsoft.com/office/drawing/2014/main" id="{83523F87-70BB-C60F-A03E-A8D84682C657}"/>
              </a:ext>
            </a:extLst>
          </p:cNvPr>
          <p:cNvPicPr>
            <a:picLocks noChangeAspect="1"/>
          </p:cNvPicPr>
          <p:nvPr/>
        </p:nvPicPr>
        <p:blipFill>
          <a:blip r:embed="rId2"/>
          <a:stretch>
            <a:fillRect/>
          </a:stretch>
        </p:blipFill>
        <p:spPr>
          <a:xfrm>
            <a:off x="4394947" y="3691217"/>
            <a:ext cx="3715871" cy="2624419"/>
          </a:xfrm>
          <a:prstGeom prst="rect">
            <a:avLst/>
          </a:prstGeom>
        </p:spPr>
      </p:pic>
      <p:pic>
        <p:nvPicPr>
          <p:cNvPr id="2" name="Picture 1" descr="A diagram of a game&#10;&#10;Description automatically generated">
            <a:extLst>
              <a:ext uri="{FF2B5EF4-FFF2-40B4-BE49-F238E27FC236}">
                <a16:creationId xmlns:a16="http://schemas.microsoft.com/office/drawing/2014/main" id="{9298ED9D-741D-8F75-9D6A-CEB793B51645}"/>
              </a:ext>
            </a:extLst>
          </p:cNvPr>
          <p:cNvPicPr>
            <a:picLocks noChangeAspect="1"/>
          </p:cNvPicPr>
          <p:nvPr/>
        </p:nvPicPr>
        <p:blipFill>
          <a:blip r:embed="rId3"/>
          <a:stretch>
            <a:fillRect/>
          </a:stretch>
        </p:blipFill>
        <p:spPr>
          <a:xfrm>
            <a:off x="8844199" y="1024218"/>
            <a:ext cx="2773542" cy="3173506"/>
          </a:xfrm>
          <a:prstGeom prst="rect">
            <a:avLst/>
          </a:prstGeom>
        </p:spPr>
      </p:pic>
      <p:pic>
        <p:nvPicPr>
          <p:cNvPr id="6" name="Picture 5">
            <a:extLst>
              <a:ext uri="{FF2B5EF4-FFF2-40B4-BE49-F238E27FC236}">
                <a16:creationId xmlns:a16="http://schemas.microsoft.com/office/drawing/2014/main" id="{5FEBBF48-F472-67EA-B62A-9F7B19EDE7B1}"/>
              </a:ext>
            </a:extLst>
          </p:cNvPr>
          <p:cNvPicPr>
            <a:picLocks noChangeAspect="1"/>
          </p:cNvPicPr>
          <p:nvPr/>
        </p:nvPicPr>
        <p:blipFill>
          <a:blip r:embed="rId4"/>
          <a:stretch>
            <a:fillRect/>
          </a:stretch>
        </p:blipFill>
        <p:spPr>
          <a:xfrm>
            <a:off x="8471647" y="4615334"/>
            <a:ext cx="3574677" cy="1504567"/>
          </a:xfrm>
          <a:prstGeom prst="rect">
            <a:avLst/>
          </a:prstGeom>
        </p:spPr>
      </p:pic>
      <p:pic>
        <p:nvPicPr>
          <p:cNvPr id="7" name="Picture 6" descr="A blue circuit board with a black arrow&#10;&#10;Description automatically generated">
            <a:extLst>
              <a:ext uri="{FF2B5EF4-FFF2-40B4-BE49-F238E27FC236}">
                <a16:creationId xmlns:a16="http://schemas.microsoft.com/office/drawing/2014/main" id="{B59E816D-B6AF-B124-30DF-1F661ED8C3C6}"/>
              </a:ext>
            </a:extLst>
          </p:cNvPr>
          <p:cNvPicPr>
            <a:picLocks noChangeAspect="1"/>
          </p:cNvPicPr>
          <p:nvPr/>
        </p:nvPicPr>
        <p:blipFill>
          <a:blip r:embed="rId5"/>
          <a:stretch>
            <a:fillRect/>
          </a:stretch>
        </p:blipFill>
        <p:spPr>
          <a:xfrm>
            <a:off x="414619" y="3999010"/>
            <a:ext cx="3574677" cy="1650244"/>
          </a:xfrm>
          <a:prstGeom prst="rect">
            <a:avLst/>
          </a:prstGeom>
        </p:spPr>
      </p:pic>
      <p:pic>
        <p:nvPicPr>
          <p:cNvPr id="3" name="Picture 2" descr="A diagram of a diagram&#10;&#10;Description automatically generated">
            <a:extLst>
              <a:ext uri="{FF2B5EF4-FFF2-40B4-BE49-F238E27FC236}">
                <a16:creationId xmlns:a16="http://schemas.microsoft.com/office/drawing/2014/main" id="{240D9281-3166-59B6-FBB7-895624776B96}"/>
              </a:ext>
            </a:extLst>
          </p:cNvPr>
          <p:cNvPicPr>
            <a:picLocks noChangeAspect="1"/>
          </p:cNvPicPr>
          <p:nvPr/>
        </p:nvPicPr>
        <p:blipFill>
          <a:blip r:embed="rId6"/>
          <a:stretch>
            <a:fillRect/>
          </a:stretch>
        </p:blipFill>
        <p:spPr>
          <a:xfrm>
            <a:off x="4513510" y="1035423"/>
            <a:ext cx="3478743" cy="2433919"/>
          </a:xfrm>
          <a:prstGeom prst="rect">
            <a:avLst/>
          </a:prstGeom>
        </p:spPr>
      </p:pic>
    </p:spTree>
    <p:extLst>
      <p:ext uri="{BB962C8B-B14F-4D97-AF65-F5344CB8AC3E}">
        <p14:creationId xmlns:p14="http://schemas.microsoft.com/office/powerpoint/2010/main" val="349660315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18580</TotalTime>
  <Words>144</Words>
  <Application>Microsoft Office PowerPoint</Application>
  <PresentationFormat>Widescreen</PresentationFormat>
  <Paragraphs>16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1_Office Theme</vt:lpstr>
      <vt:lpstr>FROGGER NAME Jibran Sajjid , Ahmed Asif , Huzefa Soni , Fowzi Ali</vt:lpstr>
    </vt:vector>
  </TitlesOfParts>
  <Company>Mechanical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AERL</dc:creator>
  <cp:lastModifiedBy>Junaid Ahmed Memon</cp:lastModifiedBy>
  <cp:revision>796</cp:revision>
  <dcterms:created xsi:type="dcterms:W3CDTF">2014-09-19T15:55:29Z</dcterms:created>
  <dcterms:modified xsi:type="dcterms:W3CDTF">2024-12-11T16:14:31Z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\\coe-fs.engr.tamu.edu\Research\MEEN\Jacobs_Timothy\Shared\Group Meetings\2019 05 10 GE Lab Visit\2019 05 10 GE Texas A&amp;M Visit rev 2.pptx</vt:lpwstr>
  </property>
</Properties>
</file>